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Inter" panose="020B0604020202020204" charset="0"/>
      <p:regular r:id="rId14"/>
    </p:embeddedFont>
    <p:embeddedFont>
      <p:font typeface="Manrope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81" d="100"/>
          <a:sy n="81" d="100"/>
        </p:scale>
        <p:origin x="101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9483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0ED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12846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Implementing Custom Quantum Error-Correcting Codes in Loom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1129"/>
            <a:ext cx="12069366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[[8,3,2]] Colour Code &amp; [[16,6,4]] Tesseract Colour Code</a:t>
            </a:r>
            <a:endParaRPr lang="en-US" sz="3550" dirty="0"/>
          </a:p>
        </p:txBody>
      </p:sp>
      <p:sp>
        <p:nvSpPr>
          <p:cNvPr id="4" name="Text 2"/>
          <p:cNvSpPr/>
          <p:nvPr/>
        </p:nvSpPr>
        <p:spPr>
          <a:xfrm>
            <a:off x="793790" y="4432340"/>
            <a:ext cx="515695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6511766" y="4432340"/>
            <a:ext cx="73323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963126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Hackathon Challenge: Bring Your Own Code to Loom</a:t>
            </a:r>
            <a:endParaRPr lang="en-US" sz="22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FBB1A21-8093-C503-06C9-E7A08500C87D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45375"/>
            <a:ext cx="925687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Implementation Highlights in </a:t>
            </a:r>
            <a:r>
              <a:rPr lang="en-US" sz="4450" dirty="0">
                <a:solidFill>
                  <a:srgbClr val="FFA6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Loom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21129"/>
            <a:ext cx="423017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implementation steps: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9732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Create Lattice (square_2D)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4154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Map indices → (x,y,b)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8576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Build stabilizer objects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2998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Solve for logical operators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74202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Build Block with consistency checks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3321129"/>
            <a:ext cx="367891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CE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Theory → Engineering: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7599521" y="397323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Symplectic linear algebra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599521" y="44154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CSS decomposition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599521" y="48576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Geometric embedding</a:t>
            </a:r>
            <a:endParaRPr lang="en-US" sz="175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89EC51A-4BAE-5FEF-187C-3EAE649BC2D1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240" y="0"/>
            <a:ext cx="585216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311116"/>
            <a:ext cx="69118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Conclusions &amp; </a:t>
            </a:r>
            <a:r>
              <a:rPr lang="en-US" sz="44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Next Steps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11062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achieved: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2876074"/>
            <a:ext cx="71906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Full manual implementation of two non-factory QEC codes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3318272"/>
            <a:ext cx="71906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Correct stabilizer / logical algebra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3760470"/>
            <a:ext cx="71906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Realistic lattice embedding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4202668"/>
            <a:ext cx="71906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Visualization and execution in Loom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793790" y="490573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A6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Next steps: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793790" y="5671185"/>
            <a:ext cx="71906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Add syndrome circuits per stabilizer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93790" y="6113383"/>
            <a:ext cx="71906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Run repeated error cycles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6555581"/>
            <a:ext cx="719066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Compare logical memory lifetimes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99FAC7-2A35-416D-4C58-EB3E3619F6DC}"/>
              </a:ext>
            </a:extLst>
          </p:cNvPr>
          <p:cNvSpPr txBox="1"/>
          <p:nvPr/>
        </p:nvSpPr>
        <p:spPr>
          <a:xfrm rot="10800000" flipH="1" flipV="1">
            <a:off x="4785011" y="264354"/>
            <a:ext cx="60840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Thanks to all Sponsors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F4957EF6-BBAC-80EE-1816-77ADF15037E8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ADD5B1-6360-E041-CB15-7A29DBC0C8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914" y="2739271"/>
            <a:ext cx="13046571" cy="275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85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69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A6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Why Custom Codes?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793790" y="20142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Why Custom Codes?</a:t>
            </a:r>
            <a:endParaRPr lang="en-US" sz="4450" dirty="0"/>
          </a:p>
        </p:txBody>
      </p:sp>
      <p:sp>
        <p:nvSpPr>
          <p:cNvPr id="4" name="Shape 2"/>
          <p:cNvSpPr/>
          <p:nvPr/>
        </p:nvSpPr>
        <p:spPr>
          <a:xfrm>
            <a:off x="793790" y="3063240"/>
            <a:ext cx="6407944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32976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Limited Factories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3788093"/>
            <a:ext cx="5939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Code factories are convenient, but limited.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3063240"/>
            <a:ext cx="6408063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62982" y="329767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Missing Codes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62982" y="3788093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Some important QEC codes 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do not exist in Loom by default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.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4975146"/>
            <a:ext cx="6407944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28224" y="52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Research Demands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1028224" y="5699998"/>
            <a:ext cx="593907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Research workflows often demand custom stabilizers / geometries.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4975146"/>
            <a:ext cx="6408063" cy="1685092"/>
          </a:xfrm>
          <a:prstGeom prst="roundRect">
            <a:avLst>
              <a:gd name="adj" fmla="val 12115"/>
            </a:avLst>
          </a:prstGeom>
          <a:solidFill>
            <a:srgbClr val="FFFFFF"/>
          </a:solidFill>
          <a:ln w="7620">
            <a:solidFill>
              <a:srgbClr val="FF7047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62982" y="52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Goal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662982" y="5699998"/>
            <a:ext cx="59391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implement from scratch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→ lattice → stabilizers → logicals → experiment.</a:t>
            </a:r>
            <a:endParaRPr lang="en-US" sz="175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14E750D9-8482-1C61-6832-E42E3B39F276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6720" y="0"/>
            <a:ext cx="658368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87153"/>
            <a:ext cx="645914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Colour Code </a:t>
            </a:r>
            <a:r>
              <a:rPr lang="en-US" sz="44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Philosophy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9543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Key ideas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189928"/>
            <a:ext cx="64591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CSS stabilizer codes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separate X and Z checks.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793790" y="4632127"/>
            <a:ext cx="64591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Self-dual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X stabilizers mirror Z stabilizers.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93790" y="5074325"/>
            <a:ext cx="645914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Geometric meaning</a:t>
            </a: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: stabilizers "live" on shapes (plaquettes, cubes…).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879425"/>
            <a:ext cx="645914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Logical operators are long-range Pauli products.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87573"/>
            <a:ext cx="1230689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[[8,3,2]] </a:t>
            </a:r>
            <a:r>
              <a:rPr lang="en-US" sz="4450" dirty="0">
                <a:solidFill>
                  <a:srgbClr val="FFA6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Smallest Interesting</a:t>
            </a: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Colour Code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63328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Parameters: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44154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n=8 data qubits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576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k=3 logical qubits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998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d=2 code distance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63328"/>
            <a:ext cx="340364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Representation used: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599521" y="44154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8 qubits → </a:t>
            </a:r>
            <a:r>
              <a:rPr lang="en-US" sz="1750" b="1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4×2 grid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576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5 stabilizer generators (1 X + 4 Z)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998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6 logical operators (3 X̄, 3 Z̄)</a:t>
            </a:r>
            <a:endParaRPr lang="en-US" sz="175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782D597-5CFA-9968-8DDB-562A4BB12CFD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65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[[8,3,2]] </a:t>
            </a:r>
            <a:r>
              <a:rPr lang="en-US" sz="44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Stabilizers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98990"/>
            <a:ext cx="6407944" cy="3374946"/>
          </a:xfrm>
          <a:prstGeom prst="roundRect">
            <a:avLst>
              <a:gd name="adj" fmla="val 6049"/>
            </a:avLst>
          </a:prstGeom>
          <a:solidFill>
            <a:srgbClr val="FFFFFF"/>
          </a:solidFill>
          <a:ln w="30480">
            <a:solidFill>
              <a:srgbClr val="FF7047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24270" y="2429470"/>
            <a:ext cx="6346984" cy="680442"/>
          </a:xfrm>
          <a:prstGeom prst="roundRect">
            <a:avLst>
              <a:gd name="adj" fmla="val 24627"/>
            </a:avLst>
          </a:prstGeom>
          <a:solidFill>
            <a:srgbClr val="FFFFFF"/>
          </a:solidFill>
          <a:ln/>
        </p:spPr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27621" y="2595682"/>
            <a:ext cx="340162" cy="3401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51084" y="3336727"/>
            <a:ext cx="299716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 stabilizer (weight 8):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51084" y="3827145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X⊗8 on all qubits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548" y="2398990"/>
            <a:ext cx="6408063" cy="3374946"/>
          </a:xfrm>
          <a:prstGeom prst="roundRect">
            <a:avLst>
              <a:gd name="adj" fmla="val 6049"/>
            </a:avLst>
          </a:prstGeom>
          <a:solidFill>
            <a:srgbClr val="FFFFFF"/>
          </a:solidFill>
          <a:ln w="30480">
            <a:solidFill>
              <a:srgbClr val="FF7047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7459027" y="2429470"/>
            <a:ext cx="6347103" cy="680442"/>
          </a:xfrm>
          <a:prstGeom prst="roundRect">
            <a:avLst>
              <a:gd name="adj" fmla="val 24627"/>
            </a:avLst>
          </a:prstGeom>
          <a:solidFill>
            <a:srgbClr val="FFFFFF"/>
          </a:solidFill>
          <a:ln/>
        </p:spPr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462498" y="2595682"/>
            <a:ext cx="340162" cy="340162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685842" y="3336727"/>
            <a:ext cx="327290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Z stabilizers (4 of them):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7685842" y="3827145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 on upper row</a:t>
            </a:r>
            <a:endParaRPr lang="en-US" sz="1750" dirty="0"/>
          </a:p>
        </p:txBody>
      </p:sp>
      <p:sp>
        <p:nvSpPr>
          <p:cNvPr id="13" name="Text 9"/>
          <p:cNvSpPr/>
          <p:nvPr/>
        </p:nvSpPr>
        <p:spPr>
          <a:xfrm>
            <a:off x="7685842" y="4269343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 on lower row</a:t>
            </a:r>
            <a:endParaRPr lang="en-US" sz="1750" dirty="0"/>
          </a:p>
        </p:txBody>
      </p:sp>
      <p:sp>
        <p:nvSpPr>
          <p:cNvPr id="14" name="Text 10"/>
          <p:cNvSpPr/>
          <p:nvPr/>
        </p:nvSpPr>
        <p:spPr>
          <a:xfrm>
            <a:off x="7685842" y="4711541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 on left-half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7685842" y="5153739"/>
            <a:ext cx="58934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 on right-half</a:t>
            </a:r>
            <a:endParaRPr lang="en-US" sz="1750" dirty="0"/>
          </a:p>
        </p:txBody>
      </p:sp>
      <p:sp>
        <p:nvSpPr>
          <p:cNvPr id="16" name="Shape 12"/>
          <p:cNvSpPr/>
          <p:nvPr/>
        </p:nvSpPr>
        <p:spPr>
          <a:xfrm>
            <a:off x="793790" y="6029087"/>
            <a:ext cx="13042821" cy="963811"/>
          </a:xfrm>
          <a:prstGeom prst="roundRect">
            <a:avLst>
              <a:gd name="adj" fmla="val 21181"/>
            </a:avLst>
          </a:prstGeom>
          <a:solidFill>
            <a:srgbClr val="FFC4B3"/>
          </a:solidFill>
          <a:ln/>
        </p:spPr>
      </p:sp>
      <p:pic>
        <p:nvPicPr>
          <p:cNvPr id="17" name="Image 2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604" y="6380798"/>
            <a:ext cx="283488" cy="226814"/>
          </a:xfrm>
          <a:prstGeom prst="rect">
            <a:avLst/>
          </a:prstGeom>
        </p:spPr>
      </p:pic>
      <p:sp>
        <p:nvSpPr>
          <p:cNvPr id="18" name="Text 13"/>
          <p:cNvSpPr/>
          <p:nvPr/>
        </p:nvSpPr>
        <p:spPr>
          <a:xfrm>
            <a:off x="1530906" y="6312575"/>
            <a:ext cx="1207889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Key:</a:t>
            </a:r>
            <a:r>
              <a:rPr lang="en-US" sz="1750" dirty="0">
                <a:solidFill>
                  <a:srgbClr val="000000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 commute with logical operators</a:t>
            </a:r>
            <a:endParaRPr lang="en-US" sz="1750" dirty="0"/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4A0C6F19-3B37-077E-736E-D10323401EBF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487573"/>
            <a:ext cx="7085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[[8,3,2]] </a:t>
            </a:r>
            <a:r>
              <a:rPr lang="en-US" sz="4450" dirty="0">
                <a:solidFill>
                  <a:srgbClr val="FFCE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Logical Operators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763328"/>
            <a:ext cx="5102781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Logical X operators (examples):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44154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X4X5X6X7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8576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X2X3X6X7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2998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X1X3X5X7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9521" y="3763328"/>
            <a:ext cx="513564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FA6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Logical Z operators (conjugate):</a:t>
            </a:r>
            <a:endParaRPr lang="en-US" sz="2650" dirty="0"/>
          </a:p>
        </p:txBody>
      </p:sp>
      <p:sp>
        <p:nvSpPr>
          <p:cNvPr id="8" name="Text 6"/>
          <p:cNvSpPr/>
          <p:nvPr/>
        </p:nvSpPr>
        <p:spPr>
          <a:xfrm>
            <a:off x="7599521" y="441543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Z3Z7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599521" y="48576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Z5Z7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52998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Z6Z7</a:t>
            </a:r>
            <a:endParaRPr lang="en-US" sz="175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0268742-128C-C173-EEDD-A1BADA6BDB85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93790" y="1454348"/>
            <a:ext cx="100389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Logical Memory Experiment (8-qubit)</a:t>
            </a:r>
            <a:endParaRPr lang="en-US" sz="4450" dirty="0"/>
          </a:p>
        </p:txBody>
      </p:sp>
      <p:sp>
        <p:nvSpPr>
          <p:cNvPr id="5" name="Text 2"/>
          <p:cNvSpPr/>
          <p:nvPr/>
        </p:nvSpPr>
        <p:spPr>
          <a:xfrm>
            <a:off x="1133951" y="284345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Procedure in Loom: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133951" y="3608903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0C0D0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ResetAllDataQubits("q832", state="0")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133951" y="4051102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0C0D0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MeasureLogicalZ("q832")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33951" y="4493300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0C0D0F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(optional) MeasureBlockSyndromes("q832")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93790" y="2503289"/>
            <a:ext cx="30480" cy="2432209"/>
          </a:xfrm>
          <a:prstGeom prst="rect">
            <a:avLst/>
          </a:prstGeom>
          <a:solidFill>
            <a:srgbClr val="FF7047"/>
          </a:solidFill>
          <a:ln/>
        </p:spPr>
      </p:sp>
      <p:sp>
        <p:nvSpPr>
          <p:cNvPr id="10" name="Text 7"/>
          <p:cNvSpPr/>
          <p:nvPr/>
        </p:nvSpPr>
        <p:spPr>
          <a:xfrm>
            <a:off x="793790" y="52756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CE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Variants: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93790" y="597015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Add logical X̄ → prepares |1̄⟩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3790" y="641234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Measure in X-basis (Hadamard or logical X)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06128"/>
            <a:ext cx="99056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[[16,6,4]] </a:t>
            </a:r>
            <a:r>
              <a:rPr lang="en-US" sz="4450" dirty="0">
                <a:solidFill>
                  <a:srgbClr val="FF704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Tesseract Colour Code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20563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Parameters: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08443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16</a:t>
            </a:r>
            <a:endParaRPr lang="en-US" sz="5850" dirty="0"/>
          </a:p>
        </p:txBody>
      </p:sp>
      <p:sp>
        <p:nvSpPr>
          <p:cNvPr id="5" name="Text 3"/>
          <p:cNvSpPr/>
          <p:nvPr/>
        </p:nvSpPr>
        <p:spPr>
          <a:xfrm>
            <a:off x="1455420" y="41162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n=16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235893" y="308443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5897523" y="41162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k=6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677995" y="308443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5850" dirty="0"/>
          </a:p>
        </p:txBody>
      </p:sp>
      <p:sp>
        <p:nvSpPr>
          <p:cNvPr id="9" name="Text 7"/>
          <p:cNvSpPr/>
          <p:nvPr/>
        </p:nvSpPr>
        <p:spPr>
          <a:xfrm>
            <a:off x="10339626" y="41162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55575A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d=4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93790" y="481072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C0D0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Embedding: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93790" y="557617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4×4 grid of physical qubits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793790" y="60183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10 stabilizers (pairs of rows / pairs of columns)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793790" y="646056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5575A"/>
                </a:solidFill>
                <a:latin typeface="Manrope" pitchFamily="34" charset="0"/>
                <a:ea typeface="Manrope" pitchFamily="34" charset="-122"/>
                <a:cs typeface="Manrope" pitchFamily="34" charset="-120"/>
              </a:rPr>
              <a:t>12 logical operators (6 X̄, 6 Z̄)</a:t>
            </a:r>
            <a:endParaRPr lang="en-US" sz="175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090BE5B-06FE-4B14-439D-1F5E11A3832C}"/>
              </a:ext>
            </a:extLst>
          </p:cNvPr>
          <p:cNvSpPr/>
          <p:nvPr/>
        </p:nvSpPr>
        <p:spPr>
          <a:xfrm>
            <a:off x="12792173" y="7720553"/>
            <a:ext cx="1762813" cy="509047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Qiskit</a:t>
            </a:r>
            <a:r>
              <a:rPr lang="en-US" dirty="0"/>
              <a:t> Fall Fest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482</Words>
  <Application>Microsoft Office PowerPoint</Application>
  <PresentationFormat>Custom</PresentationFormat>
  <Paragraphs>106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Manrope</vt:lpstr>
      <vt:lpstr>Inter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Rudraksh Sharma</cp:lastModifiedBy>
  <cp:revision>2</cp:revision>
  <dcterms:created xsi:type="dcterms:W3CDTF">2025-11-28T07:35:55Z</dcterms:created>
  <dcterms:modified xsi:type="dcterms:W3CDTF">2025-11-28T11:19:49Z</dcterms:modified>
</cp:coreProperties>
</file>